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798" r:id="rId1"/>
  </p:sldMasterIdLst>
  <p:notesMasterIdLst>
    <p:notesMasterId r:id="rId13"/>
  </p:notesMasterIdLst>
  <p:sldIdLst>
    <p:sldId id="308" r:id="rId2"/>
    <p:sldId id="293" r:id="rId3"/>
    <p:sldId id="299" r:id="rId4"/>
    <p:sldId id="297" r:id="rId5"/>
    <p:sldId id="301" r:id="rId6"/>
    <p:sldId id="303" r:id="rId7"/>
    <p:sldId id="304" r:id="rId8"/>
    <p:sldId id="298" r:id="rId9"/>
    <p:sldId id="295" r:id="rId10"/>
    <p:sldId id="306" r:id="rId11"/>
    <p:sldId id="307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Open Sans" pitchFamily="2" charset="0"/>
      <p:regular r:id="rId18"/>
      <p:bold r:id="rId19"/>
    </p:embeddedFont>
    <p:embeddedFont>
      <p:font typeface="Open Sans Light" pitchFamily="2" charset="0"/>
      <p:regular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Roboto Light" panose="02000000000000000000" pitchFamily="2" charset="0"/>
      <p:regular r:id="rId25"/>
      <p:italic r:id="rId26"/>
    </p:embeddedFont>
    <p:embeddedFont>
      <p:font typeface="Roboto SemiBold" panose="02000000000000000000" pitchFamily="2" charset="0"/>
      <p:bold r:id="rId27"/>
      <p:boldItalic r:id="rId28"/>
    </p:embeddedFont>
    <p:embeddedFont>
      <p:font typeface="Sofia Sans" pitchFamily="2" charset="0"/>
      <p:regular r:id="rId29"/>
      <p:bold r:id="rId30"/>
      <p:italic r:id="rId31"/>
      <p:boldItalic r:id="rId32"/>
    </p:embeddedFont>
    <p:embeddedFont>
      <p:font typeface="Sofia Sans ExtraBold" pitchFamily="2" charset="0"/>
      <p:bold r:id="rId33"/>
      <p:boldItalic r:id="rId34"/>
    </p:embeddedFont>
    <p:embeddedFont>
      <p:font typeface="Sofia Sans Semi Condensed Light" pitchFamily="2" charset="0"/>
      <p:regular r:id="rId35"/>
      <p:italic r:id="rId36"/>
    </p:embeddedFont>
  </p:embeddedFontLst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AC6D"/>
    <a:srgbClr val="FF0000"/>
    <a:srgbClr val="FFFFFF"/>
    <a:srgbClr val="4A7EBB"/>
    <a:srgbClr val="FF5050"/>
    <a:srgbClr val="0070C0"/>
    <a:srgbClr val="00CC00"/>
    <a:srgbClr val="FF9999"/>
    <a:srgbClr val="333333"/>
    <a:srgbClr val="36D6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ен стил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Среден стил 2 -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Среден стил 2 -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08" autoAdjust="0"/>
    <p:restoredTop sz="84808" autoAdjust="0"/>
  </p:normalViewPr>
  <p:slideViewPr>
    <p:cSldViewPr>
      <p:cViewPr>
        <p:scale>
          <a:sx n="100" d="100"/>
          <a:sy n="100" d="100"/>
        </p:scale>
        <p:origin x="917" y="235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3243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2472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theme" Target="theme/theme1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font" Target="fonts/font23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F9F6F8-DC93-4263-BA57-AD9D4385C8E5}" type="datetimeFigureOut">
              <a:rPr lang="en-US" smtClean="0"/>
              <a:pPr/>
              <a:t>2025-10-01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5F2DB0-B490-4B71-886B-D4923F08889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8990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72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0">
            <a:extLst>
              <a:ext uri="{FF2B5EF4-FFF2-40B4-BE49-F238E27FC236}">
                <a16:creationId xmlns:a16="http://schemas.microsoft.com/office/drawing/2014/main" id="{85A40E58-B430-4533-8051-C90B1C19A60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0" y="2343150"/>
            <a:ext cx="9144000" cy="457200"/>
          </a:xfrm>
          <a:prstGeom prst="rect">
            <a:avLst/>
          </a:prstGeom>
        </p:spPr>
        <p:txBody>
          <a:bodyPr/>
          <a:lstStyle>
            <a:lvl1pPr algn="ctr">
              <a:buNone/>
              <a:defRPr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ofia Sans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bg-BG" dirty="0"/>
              <a:t>Номер на лекция</a:t>
            </a:r>
            <a:endParaRPr lang="en-US" dirty="0"/>
          </a:p>
        </p:txBody>
      </p:sp>
      <p:sp>
        <p:nvSpPr>
          <p:cNvPr id="6" name="Content Placeholder 30">
            <a:extLst>
              <a:ext uri="{FF2B5EF4-FFF2-40B4-BE49-F238E27FC236}">
                <a16:creationId xmlns:a16="http://schemas.microsoft.com/office/drawing/2014/main" id="{E8672C1F-410B-49D5-AA60-93E4D4D082B1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0" y="1695450"/>
            <a:ext cx="9144000" cy="80010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buNone/>
              <a:defRPr sz="4400" b="1">
                <a:solidFill>
                  <a:schemeClr val="tx1"/>
                </a:solidFill>
                <a:effectLst/>
                <a:latin typeface="Sofia Sans" pitchFamily="2" charset="0"/>
                <a:ea typeface="Roboto SemiBold" panose="02000000000000000000" pitchFamily="2" charset="0"/>
              </a:defRPr>
            </a:lvl1pPr>
          </a:lstStyle>
          <a:p>
            <a:pPr lvl="0"/>
            <a:r>
              <a:rPr lang="bg-BG" dirty="0"/>
              <a:t>Заглавие 1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09EFA0-F942-49BD-ADCD-86129E7C32D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89338" y="296863"/>
            <a:ext cx="1965325" cy="153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6211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123950"/>
            <a:ext cx="8686800" cy="3733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defRPr sz="2800" b="1">
                <a:effectLst/>
                <a:latin typeface="Sofia Sans" pitchFamily="2" charset="0"/>
                <a:ea typeface="Open Sans" pitchFamily="2" charset="0"/>
                <a:cs typeface="Open Sans" pitchFamily="2" charset="0"/>
              </a:defRPr>
            </a:lvl1pPr>
            <a:lvl2pPr marL="742931" indent="-285743">
              <a:spcBef>
                <a:spcPts val="0"/>
              </a:spcBef>
              <a:buFont typeface="Calibri" pitchFamily="34" charset="0"/>
              <a:buChar char="–"/>
              <a:defRPr lang="en-US" sz="24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ofia Sans Semi Condensed Light" pitchFamily="2" charset="0"/>
                <a:ea typeface="Open Sans Light" pitchFamily="2" charset="0"/>
                <a:cs typeface="Open Sans Light" pitchFamily="2" charset="0"/>
              </a:defRPr>
            </a:lvl2pPr>
            <a:lvl3pPr marL="746106" indent="0">
              <a:spcBef>
                <a:spcPts val="0"/>
              </a:spcBef>
              <a:buFont typeface="Sofia Sans Semi Condensed Light" pitchFamily="2" charset="0"/>
              <a:buNone/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ofia Sans Semi Condensed Light" pitchFamily="2" charset="0"/>
                <a:ea typeface="Open Sans Light" pitchFamily="2" charset="0"/>
                <a:cs typeface="Open Sans Light" pitchFamily="2" charset="0"/>
              </a:defRPr>
            </a:lvl3pPr>
            <a:lvl4pPr marL="1085823" indent="-173034">
              <a:spcBef>
                <a:spcPts val="0"/>
              </a:spcBef>
              <a:buFont typeface="Sofia Sans Semi Condensed Light" pitchFamily="2" charset="0"/>
              <a:buChar char="–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ofia Sans Semi Condensed Light" pitchFamily="2" charset="0"/>
                <a:ea typeface="Roboto" panose="02000000000000000000" pitchFamily="2" charset="0"/>
              </a:defRPr>
            </a:lvl4pPr>
            <a:lvl5pPr>
              <a:defRPr sz="2000">
                <a:effectLst/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742931" lvl="1" indent="-285743" algn="l" defTabSz="914378" rtl="0" eaLnBrk="1" latinLnBrk="0" hangingPunct="1">
              <a:spcBef>
                <a:spcPts val="300"/>
              </a:spcBef>
              <a:buFont typeface="Calibri" pitchFamily="34" charset="0"/>
              <a:buChar char="–"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 err="1"/>
              <a:t>sss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33350"/>
            <a:ext cx="8686800" cy="781050"/>
          </a:xfrm>
          <a:noFill/>
        </p:spPr>
        <p:txBody>
          <a:bodyPr>
            <a:normAutofit/>
          </a:bodyPr>
          <a:lstStyle>
            <a:lvl1pPr algn="l">
              <a:defRPr sz="4000" b="1">
                <a:effectLst/>
                <a:latin typeface="Sofia Sans ExtraBold" pitchFamily="2" charset="0"/>
                <a:ea typeface="Open Sans" pitchFamily="2" charset="0"/>
                <a:cs typeface="Open Sans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011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33350"/>
            <a:ext cx="8686800" cy="47244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defRPr lang="en-US" sz="2800" b="1" kern="1200" dirty="0">
                <a:solidFill>
                  <a:schemeClr val="tx1"/>
                </a:solidFill>
                <a:effectLst/>
                <a:latin typeface="Sofia Sans" pitchFamily="2" charset="0"/>
                <a:ea typeface="Open Sans" pitchFamily="2" charset="0"/>
                <a:cs typeface="Open Sans" pitchFamily="2" charset="0"/>
              </a:defRPr>
            </a:lvl1pPr>
            <a:lvl2pPr marL="742931" indent="-285743" algn="l" defTabSz="914378" rtl="0" eaLnBrk="1" latinLnBrk="0" hangingPunct="1">
              <a:spcBef>
                <a:spcPts val="0"/>
              </a:spcBef>
              <a:buFont typeface="Calibri" pitchFamily="34" charset="0"/>
              <a:buChar char="–"/>
              <a:defRPr lang="en-US" sz="24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ofia Sans Semi Condensed Light" pitchFamily="2" charset="0"/>
                <a:ea typeface="Open Sans Light" pitchFamily="2" charset="0"/>
                <a:cs typeface="Open Sans Light" pitchFamily="2" charset="0"/>
              </a:defRPr>
            </a:lvl2pPr>
            <a:lvl3pPr>
              <a:spcBef>
                <a:spcPts val="0"/>
              </a:spcBef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ofia Sans Semi Condensed Light" pitchFamily="2" charset="0"/>
                <a:ea typeface="Open Sans Light" pitchFamily="2" charset="0"/>
                <a:cs typeface="Open Sans Light" pitchFamily="2" charset="0"/>
              </a:defRPr>
            </a:lvl3pPr>
            <a:lvl4pPr marL="1255681" indent="-342892">
              <a:spcBef>
                <a:spcPts val="0"/>
              </a:spcBef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ofia Sans Semi Condensed Light" pitchFamily="2" charset="0"/>
                <a:ea typeface="Roboto" panose="02000000000000000000" pitchFamily="2" charset="0"/>
                <a:cs typeface="+mn-cs"/>
              </a:defRPr>
            </a:lvl4pPr>
            <a:lvl5pPr>
              <a:defRPr sz="2000">
                <a:effectLst/>
                <a:latin typeface="+mn-lt"/>
              </a:defRPr>
            </a:lvl5pPr>
          </a:lstStyle>
          <a:p>
            <a:pPr marL="0" lvl="0" indent="0" algn="l" defTabSz="914378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  <a:p>
            <a:pPr marL="742931" lvl="1" indent="-285743" algn="l" defTabSz="914378" rtl="0" eaLnBrk="1" latinLnBrk="0" hangingPunct="1">
              <a:spcBef>
                <a:spcPts val="300"/>
              </a:spcBef>
              <a:buFont typeface="Calibri" pitchFamily="34" charset="0"/>
              <a:buChar char="–"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marL="1085823" lvl="3" indent="-173034" algn="l" defTabSz="914378" rtl="0" eaLnBrk="1" latinLnBrk="0" hangingPunct="1">
              <a:spcBef>
                <a:spcPts val="600"/>
              </a:spcBef>
              <a:buFont typeface="Sofia Sans Semi Condensed Light" pitchFamily="2" charset="0"/>
              <a:buChar char="–"/>
            </a:pPr>
            <a:r>
              <a:rPr lang="en-US" dirty="0" err="1"/>
              <a:t>sss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387975"/>
      </p:ext>
    </p:extLst>
  </p:cSld>
  <p:clrMapOvr>
    <a:masterClrMapping/>
  </p:clrMapOvr>
  <p:transition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inu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14300"/>
            <a:ext cx="8686800" cy="49149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800" b="1" kern="1200" dirty="0">
                <a:solidFill>
                  <a:schemeClr val="tx1"/>
                </a:solidFill>
                <a:effectLst/>
                <a:latin typeface="Sofia Sans" pitchFamily="2" charset="0"/>
                <a:ea typeface="Open Sans" pitchFamily="2" charset="0"/>
                <a:cs typeface="Open Sans" pitchFamily="2" charset="0"/>
              </a:defRPr>
            </a:lvl1pPr>
            <a:lvl2pPr marL="600075" indent="-257175">
              <a:buFont typeface="Sofia Sans Semi Condensed Light" pitchFamily="2" charset="0"/>
              <a:buChar char="–"/>
              <a:defRPr lang="en-US" sz="2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ofia Sans Semi Condensed Light" pitchFamily="2" charset="0"/>
                <a:ea typeface="Open Sans Light" pitchFamily="2" charset="0"/>
                <a:cs typeface="Open Sans Light" pitchFamily="2" charset="0"/>
              </a:defRPr>
            </a:lvl2pPr>
            <a:lvl3pPr>
              <a:defRPr lang="en-US" sz="1800" b="0" kern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ofia Sans Semi Condensed Light" pitchFamily="2" charset="0"/>
                <a:ea typeface="Open Sans Light" pitchFamily="2" charset="0"/>
                <a:cs typeface="Open Sans Light" pitchFamily="2" charset="0"/>
              </a:defRPr>
            </a:lvl3pPr>
            <a:lvl4pPr marL="898922" indent="-214313">
              <a:buFont typeface="Sofia Sans Semi Condensed Light" pitchFamily="2" charset="0"/>
              <a:buChar char="–"/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ofia Sans Semi Condensed Light" pitchFamily="2" charset="0"/>
                <a:ea typeface="Roboto" panose="02000000000000000000" pitchFamily="2" charset="0"/>
                <a:cs typeface="+mn-cs"/>
              </a:defRPr>
            </a:lvl4pPr>
          </a:lstStyle>
          <a:p>
            <a:pPr marL="0" lvl="0" indent="0" defTabSz="685800">
              <a:spcBef>
                <a:spcPts val="900"/>
              </a:spcBef>
            </a:pPr>
            <a:r>
              <a:rPr lang="en-US" dirty="0"/>
              <a:t>Click to edit Master text styles</a:t>
            </a:r>
          </a:p>
          <a:p>
            <a:pPr marL="742950" lvl="1" indent="-285750" algn="l" defTabSz="914400" rtl="0" eaLnBrk="1" latinLnBrk="0" hangingPunct="1">
              <a:spcBef>
                <a:spcPts val="300"/>
              </a:spcBef>
              <a:buFont typeface="Calibri" pitchFamily="34" charset="0"/>
              <a:buChar char="–"/>
            </a:pPr>
            <a:r>
              <a:rPr lang="en-US" dirty="0"/>
              <a:t>Second level</a:t>
            </a:r>
          </a:p>
          <a:p>
            <a:pPr marL="746125" lvl="2" indent="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</a:pPr>
            <a:r>
              <a:rPr lang="en-US" dirty="0"/>
              <a:t>Third level</a:t>
            </a:r>
          </a:p>
          <a:p>
            <a:pPr marL="1085850" lvl="3" indent="-173038" algn="l" defTabSz="914400" rtl="0" eaLnBrk="1" latinLnBrk="0" hangingPunct="1">
              <a:spcBef>
                <a:spcPts val="0"/>
              </a:spcBef>
              <a:buFont typeface="Sofia Sans Semi Condensed Light" pitchFamily="2" charset="0"/>
              <a:buChar char="–"/>
            </a:pPr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056401428"/>
      </p:ext>
    </p:extLst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143500"/>
          </a:xfrm>
        </p:spPr>
        <p:txBody>
          <a:bodyPr>
            <a:normAutofit/>
          </a:bodyPr>
          <a:lstStyle>
            <a:lvl1pPr algn="ctr">
              <a:defRPr sz="5400" b="0">
                <a:effectLst/>
                <a:latin typeface="Sofia Sans ExtraBold" pitchFamily="2" charset="0"/>
                <a:ea typeface="Roboto SemiBold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45481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5283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6868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defTabSz="91440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  <a:p>
            <a:pPr marL="742950" lvl="1" indent="-285750" algn="l" defTabSz="914400" rtl="0" eaLnBrk="1" latinLnBrk="0" hangingPunct="1">
              <a:spcBef>
                <a:spcPts val="300"/>
              </a:spcBef>
              <a:buFont typeface="Calibri" pitchFamily="34" charset="0"/>
              <a:buChar char="–"/>
            </a:pPr>
            <a:r>
              <a:rPr lang="en-US" dirty="0"/>
              <a:t>Second level</a:t>
            </a:r>
          </a:p>
          <a:p>
            <a:pPr marL="746125" lvl="2" indent="0" algn="l" defTabSz="914400" rtl="0" eaLnBrk="1" latinLnBrk="0" hangingPunct="1">
              <a:spcBef>
                <a:spcPts val="0"/>
              </a:spcBef>
              <a:buFont typeface="Sofia Sans Semi Condensed Light" pitchFamily="2" charset="0"/>
              <a:buNone/>
            </a:pPr>
            <a:r>
              <a:rPr lang="en-US" dirty="0"/>
              <a:t>Third level</a:t>
            </a:r>
          </a:p>
          <a:p>
            <a:pPr marL="1085823" lvl="3" indent="-173034" algn="l" defTabSz="914378" rtl="0" eaLnBrk="1" latinLnBrk="0" hangingPunct="1">
              <a:spcBef>
                <a:spcPts val="0"/>
              </a:spcBef>
              <a:buFont typeface="Sofia Sans Semi Condensed Light" pitchFamily="2" charset="0"/>
              <a:buChar char="–"/>
            </a:pPr>
            <a:r>
              <a:rPr lang="en-US" dirty="0" err="1"/>
              <a:t>sss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85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5" r:id="rId4"/>
    <p:sldLayoutId id="2147483802" r:id="rId5"/>
    <p:sldLayoutId id="2147483803" r:id="rId6"/>
  </p:sldLayoutIdLst>
  <p:txStyles>
    <p:titleStyle>
      <a:lvl1pPr algn="l" defTabSz="914378" rtl="0" eaLnBrk="1" latinLnBrk="0" hangingPunct="1">
        <a:spcBef>
          <a:spcPct val="0"/>
        </a:spcBef>
        <a:buNone/>
        <a:defRPr lang="en-US" sz="4000" b="1" kern="1200" spc="-100" baseline="0" dirty="0">
          <a:solidFill>
            <a:schemeClr val="tx1"/>
          </a:solidFill>
          <a:effectLst/>
          <a:latin typeface="Sofia Sans ExtraBold" pitchFamily="2" charset="0"/>
          <a:ea typeface="Open Sans" pitchFamily="2" charset="0"/>
          <a:cs typeface="Open Sans" pitchFamily="2" charset="0"/>
        </a:defRPr>
      </a:lvl1pPr>
    </p:titleStyle>
    <p:bodyStyle>
      <a:lvl1pPr marL="0" indent="0" algn="l" defTabSz="914378" rtl="0" eaLnBrk="1" latinLnBrk="0" hangingPunct="1">
        <a:spcBef>
          <a:spcPct val="20000"/>
        </a:spcBef>
        <a:buFont typeface="Arial" pitchFamily="34" charset="0"/>
        <a:buNone/>
        <a:defRPr lang="en-US" sz="2800" b="1" kern="1200" dirty="0">
          <a:solidFill>
            <a:schemeClr val="tx1"/>
          </a:solidFill>
          <a:effectLst/>
          <a:latin typeface="Sofia Sans" pitchFamily="2" charset="0"/>
          <a:ea typeface="Open Sans" pitchFamily="2" charset="0"/>
          <a:cs typeface="Open Sans" pitchFamily="2" charset="0"/>
        </a:defRPr>
      </a:lvl1pPr>
      <a:lvl2pPr marL="800100" indent="-342900" algn="l" defTabSz="914378" rtl="0" eaLnBrk="1" latinLnBrk="0" hangingPunct="1">
        <a:spcBef>
          <a:spcPct val="20000"/>
        </a:spcBef>
        <a:buFont typeface="Arial" pitchFamily="34" charset="0"/>
        <a:buChar char="•"/>
        <a:defRPr lang="en-US" sz="2400" b="0" i="0" kern="1200" dirty="0">
          <a:solidFill>
            <a:schemeClr val="tx1">
              <a:lumMod val="75000"/>
              <a:lumOff val="25000"/>
            </a:schemeClr>
          </a:solidFill>
          <a:effectLst/>
          <a:latin typeface="Sofia Sans Semi Condensed Light" pitchFamily="2" charset="0"/>
          <a:ea typeface="Open Sans Light" pitchFamily="2" charset="0"/>
          <a:cs typeface="Open Sans Light" pitchFamily="2" charset="0"/>
        </a:defRPr>
      </a:lvl2pPr>
      <a:lvl3pPr marL="746106" indent="0" algn="l" defTabSz="914378" rtl="0" eaLnBrk="1" latinLnBrk="0" hangingPunct="1">
        <a:spcBef>
          <a:spcPts val="0"/>
        </a:spcBef>
        <a:buFont typeface="Arial" pitchFamily="34" charset="0"/>
        <a:buNone/>
        <a:defRPr lang="en-US" sz="1600" b="0" kern="1200" dirty="0">
          <a:solidFill>
            <a:schemeClr val="tx1">
              <a:lumMod val="65000"/>
              <a:lumOff val="35000"/>
            </a:schemeClr>
          </a:solidFill>
          <a:effectLst/>
          <a:latin typeface="Sofia Sans Semi Condensed Light" pitchFamily="2" charset="0"/>
          <a:ea typeface="Open Sans Light" pitchFamily="2" charset="0"/>
          <a:cs typeface="Open Sans Light" pitchFamily="2" charset="0"/>
        </a:defRPr>
      </a:lvl3pPr>
      <a:lvl4pPr marL="1255681" indent="-342892" algn="l" defTabSz="914378" rtl="0" eaLnBrk="1" latinLnBrk="0" hangingPunct="1">
        <a:spcBef>
          <a:spcPct val="20000"/>
        </a:spcBef>
        <a:buFont typeface="Arial" pitchFamily="34" charset="0"/>
        <a:buChar char="•"/>
        <a:defRPr lang="en-US" sz="1600" kern="1200" dirty="0">
          <a:solidFill>
            <a:schemeClr val="tx1">
              <a:lumMod val="65000"/>
              <a:lumOff val="35000"/>
            </a:schemeClr>
          </a:solidFill>
          <a:effectLst/>
          <a:latin typeface="Sofia Sans Semi Condensed Light" pitchFamily="2" charset="0"/>
          <a:ea typeface="Roboto" panose="02000000000000000000" pitchFamily="2" charset="0"/>
          <a:cs typeface="+mn-cs"/>
        </a:defRPr>
      </a:lvl4pPr>
      <a:lvl5pPr marL="2057348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537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bg-BG"/>
              <a:t>Задача на асистента </a:t>
            </a:r>
            <a:r>
              <a:rPr lang="en-US"/>
              <a:t>A01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FB808-C658-49E8-9011-0F6739ED2CA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bg-BG"/>
              <a:t>Киномания</a:t>
            </a:r>
            <a:endParaRPr lang="bg-BG" dirty="0"/>
          </a:p>
        </p:txBody>
      </p:sp>
      <p:pic>
        <p:nvPicPr>
          <p:cNvPr id="5" name="Picture 4" descr="A movie theater with a drink and popcorn&#10;&#10;Description automatically generated with medium confidence">
            <a:extLst>
              <a:ext uri="{FF2B5EF4-FFF2-40B4-BE49-F238E27FC236}">
                <a16:creationId xmlns:a16="http://schemas.microsoft.com/office/drawing/2014/main" id="{95DC806A-7DED-F013-F10C-3843D257365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16714" y="2816894"/>
            <a:ext cx="2701243" cy="2021711"/>
          </a:xfrm>
          <a:prstGeom prst="rect">
            <a:avLst/>
          </a:prstGeom>
        </p:spPr>
      </p:pic>
      <p:sp>
        <p:nvSpPr>
          <p:cNvPr id="12" name="Content Placeholder 30">
            <a:extLst>
              <a:ext uri="{FF2B5EF4-FFF2-40B4-BE49-F238E27FC236}">
                <a16:creationId xmlns:a16="http://schemas.microsoft.com/office/drawing/2014/main" id="{5C77C9F2-6F53-4CF3-B509-8CD7405665F2}"/>
              </a:ext>
            </a:extLst>
          </p:cNvPr>
          <p:cNvSpPr txBox="1">
            <a:spLocks/>
          </p:cNvSpPr>
          <p:nvPr/>
        </p:nvSpPr>
        <p:spPr>
          <a:xfrm>
            <a:off x="0" y="4885551"/>
            <a:ext cx="9144000" cy="25794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00" b="0" kern="1200" spc="0" noProof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ofia Sans ExtraLight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sz="24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Lucida Sans Unicode" panose="020B0602030504020204" pitchFamily="34" charset="0"/>
              </a:defRPr>
            </a:lvl2pPr>
            <a:lvl3pPr marL="746125" indent="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ExtraLight" panose="02000000000000000000" pitchFamily="2" charset="0"/>
                <a:ea typeface="Roboto ExtraLight" panose="02000000000000000000" pitchFamily="2" charset="0"/>
                <a:cs typeface="Lucida Sans Unicode" panose="020B0602030504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ru-RU" dirty="0">
                <a:solidFill>
                  <a:prstClr val="black">
                    <a:lumMod val="65000"/>
                    <a:lumOff val="35000"/>
                  </a:prstClr>
                </a:solidFill>
                <a:latin typeface="Sofia Sans Semi Condensed Light" pitchFamily="2" charset="0"/>
              </a:rPr>
              <a:t>ОСНОВИ НА КОМПЮТЪРНАТА ГРАФИКА   •   2025</a:t>
            </a:r>
          </a:p>
        </p:txBody>
      </p:sp>
    </p:spTree>
    <p:extLst>
      <p:ext uri="{BB962C8B-B14F-4D97-AF65-F5344CB8AC3E}">
        <p14:creationId xmlns:p14="http://schemas.microsoft.com/office/powerpoint/2010/main" val="13437504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C974E6F-AFB2-5751-3741-4636A51EA6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DC36E5-7AB3-4527-5544-72374C7C7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Относно решенията:</a:t>
            </a:r>
          </a:p>
          <a:p>
            <a:pPr lvl="1"/>
            <a:r>
              <a:rPr lang="bg-BG" dirty="0"/>
              <a:t>да са с версията на </a:t>
            </a:r>
            <a:r>
              <a:rPr lang="en-US" dirty="0"/>
              <a:t>Three.js </a:t>
            </a:r>
            <a:r>
              <a:rPr lang="bg-BG" dirty="0"/>
              <a:t>от упражненията</a:t>
            </a:r>
            <a:br>
              <a:rPr lang="en-US" dirty="0"/>
            </a:br>
            <a:r>
              <a:rPr lang="bg-BG" dirty="0"/>
              <a:t>или по-нова версия</a:t>
            </a:r>
          </a:p>
          <a:p>
            <a:pPr lvl="1"/>
            <a:r>
              <a:rPr lang="bg-BG" dirty="0"/>
              <a:t>да включват библиотеките с </a:t>
            </a:r>
            <a:r>
              <a:rPr lang="en-US" dirty="0">
                <a:latin typeface="Sofia Sans" pitchFamily="2" charset="0"/>
              </a:rPr>
              <a:t>import</a:t>
            </a:r>
            <a:r>
              <a:rPr lang="en-US" dirty="0"/>
              <a:t> </a:t>
            </a:r>
            <a:r>
              <a:rPr lang="bg-BG" dirty="0"/>
              <a:t>и </a:t>
            </a:r>
            <a:r>
              <a:rPr lang="en-US" dirty="0" err="1">
                <a:latin typeface="Sofia Sans" pitchFamily="2" charset="0"/>
              </a:rPr>
              <a:t>importmap</a:t>
            </a:r>
            <a:endParaRPr lang="bg-BG" dirty="0">
              <a:latin typeface="Sofia Sans" pitchFamily="2" charset="0"/>
            </a:endParaRPr>
          </a:p>
          <a:p>
            <a:pPr lvl="1"/>
            <a:r>
              <a:rPr lang="bg-BG" dirty="0"/>
              <a:t>да се пускат директно, без нужда от допълнителен софтуер/файл</a:t>
            </a:r>
          </a:p>
          <a:p>
            <a:pPr lvl="1"/>
            <a:r>
              <a:rPr lang="bg-BG" dirty="0"/>
              <a:t>да съдържат само поискания файл.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BC74CC6-3C71-4D2E-CB8D-15A58A206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Допълнителни изисквания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997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Край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Пред вас има няколко опции:</a:t>
            </a:r>
          </a:p>
          <a:p>
            <a:pPr lvl="1"/>
            <a:r>
              <a:rPr lang="bg-BG" dirty="0"/>
              <a:t>Да решавате интеграли </a:t>
            </a:r>
          </a:p>
          <a:p>
            <a:pPr lvl="1"/>
            <a:r>
              <a:rPr lang="bg-BG" dirty="0"/>
              <a:t>Да разберете какво е Евклидово пространство</a:t>
            </a:r>
          </a:p>
          <a:p>
            <a:pPr lvl="1"/>
            <a:r>
              <a:rPr lang="bg-BG" dirty="0"/>
              <a:t>Да ходите на лекции редовно </a:t>
            </a:r>
          </a:p>
          <a:p>
            <a:pPr lvl="1"/>
            <a:r>
              <a:rPr lang="bg-BG" dirty="0"/>
              <a:t>Да използвате знанията си по </a:t>
            </a:r>
            <a:r>
              <a:rPr lang="en-US" dirty="0"/>
              <a:t>Three.js</a:t>
            </a:r>
            <a:endParaRPr lang="bg-BG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Киномания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2537510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/>
              <a:t>Н</a:t>
            </a:r>
            <a:r>
              <a:rPr lang="ru-RU"/>
              <a:t>ека видим какво значи последното</a:t>
            </a:r>
            <a:endParaRPr lang="en-US"/>
          </a:p>
          <a:p>
            <a:pPr marL="630238" lvl="1" indent="-284163"/>
            <a:r>
              <a:rPr lang="bg-BG" sz="2300"/>
              <a:t>Приятелите ви знаят, че ще</a:t>
            </a:r>
            <a:br>
              <a:rPr lang="bg-BG" sz="2300"/>
            </a:br>
            <a:r>
              <a:rPr lang="bg-BG" sz="2300"/>
              <a:t>откажете да ги придружите</a:t>
            </a:r>
            <a:br>
              <a:rPr lang="bg-BG" sz="2300"/>
            </a:br>
            <a:r>
              <a:rPr lang="bg-BG" sz="2300"/>
              <a:t>да гледат новия филм за</a:t>
            </a:r>
            <a:br>
              <a:rPr lang="bg-BG" sz="2300"/>
            </a:br>
            <a:r>
              <a:rPr lang="bg-BG" sz="2300"/>
              <a:t>Заклинанието 4, защото</a:t>
            </a:r>
            <a:br>
              <a:rPr lang="bg-BG" sz="2300"/>
            </a:br>
            <a:r>
              <a:rPr lang="bg-BG" sz="2300"/>
              <a:t>имате много за учене. </a:t>
            </a:r>
            <a:endParaRPr lang="bg-BG" sz="2300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22B66AE-9B76-4DBC-A6A7-E43E2BBBF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Първите 3 са почти невъзможни</a:t>
            </a:r>
            <a:endParaRPr lang="bg-BG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90B9CB-2D99-CB8C-401D-616B4E262AE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29200" y="1657350"/>
            <a:ext cx="3827741" cy="215310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12825A5-2757-484F-9618-B831167B41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7242" y="2571750"/>
            <a:ext cx="3346994" cy="219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0484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Boy using computer art, Programmer Computer programming, bachelor,  furniture, reading, computer Program png | PNGWin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6E6E6"/>
              </a:clrFrom>
              <a:clrTo>
                <a:srgbClr val="E6E6E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92232" y="641204"/>
            <a:ext cx="3883763" cy="409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429000" y="641204"/>
            <a:ext cx="4957418" cy="3429000"/>
          </a:xfrm>
        </p:spPr>
        <p:txBody>
          <a:bodyPr>
            <a:normAutofit/>
          </a:bodyPr>
          <a:lstStyle/>
          <a:p>
            <a:pPr marL="342900" lvl="1" indent="0" algn="r">
              <a:buNone/>
            </a:pPr>
            <a:r>
              <a:rPr lang="bg-BG" sz="2100" dirty="0"/>
              <a:t>Обаче този път сте решени да</a:t>
            </a:r>
            <a:br>
              <a:rPr lang="bg-BG" sz="2100" dirty="0"/>
            </a:br>
            <a:r>
              <a:rPr lang="bg-BG" sz="2100" dirty="0"/>
              <a:t>се включите по някакъв начин в груповите забавления. Докато</a:t>
            </a:r>
            <a:br>
              <a:rPr lang="bg-BG" sz="2100" dirty="0"/>
            </a:br>
            <a:r>
              <a:rPr lang="bg-BG" sz="2100" dirty="0"/>
              <a:t>те се наслаждават на филма в киносалона, вие ще превърнете кинозабавлението в код, за да не изостанете с упражненията по ОКГ.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A486E4-FF58-4240-9576-BD92A19380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1576" y="3110288"/>
            <a:ext cx="1274174" cy="179847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4DA93B8-B82F-47CA-ADC5-2C68BBC306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1681" y="3124397"/>
            <a:ext cx="1841152" cy="1896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5655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uilding with a sign on the front&#10;&#10;Description automatically generated">
            <a:extLst>
              <a:ext uri="{FF2B5EF4-FFF2-40B4-BE49-F238E27FC236}">
                <a16:creationId xmlns:a16="http://schemas.microsoft.com/office/drawing/2014/main" id="{DC4EE6CE-DBB7-A3FF-63D8-F9F10F5686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0175" y="1469166"/>
            <a:ext cx="6343650" cy="3524316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BB55FAA-7F86-4001-B8D0-09AD9034E3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olidFill>
                  <a:schemeClr val="accent6"/>
                </a:solidFill>
              </a:rPr>
              <a:t>За първи поток</a:t>
            </a:r>
            <a:endParaRPr lang="en-US" dirty="0">
              <a:solidFill>
                <a:schemeClr val="accent6"/>
              </a:solidFill>
            </a:endParaRPr>
          </a:p>
          <a:p>
            <a:pPr lvl="1"/>
            <a:r>
              <a:rPr lang="ru-RU" dirty="0"/>
              <a:t>Създайте с помощта на </a:t>
            </a:r>
            <a:r>
              <a:rPr lang="ru-RU" dirty="0">
                <a:latin typeface="Sofia Sans" pitchFamily="2" charset="0"/>
              </a:rPr>
              <a:t>BoxGeometry</a:t>
            </a:r>
            <a:r>
              <a:rPr lang="ru-RU" dirty="0"/>
              <a:t> изглед</a:t>
            </a:r>
            <a:br>
              <a:rPr lang="ru-RU" dirty="0"/>
            </a:br>
            <a:r>
              <a:rPr lang="ru-RU" dirty="0"/>
              <a:t>на сграда на кино отвън. 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4779826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ovie theater with a screen&#10;&#10;Description automatically generated">
            <a:extLst>
              <a:ext uri="{FF2B5EF4-FFF2-40B4-BE49-F238E27FC236}">
                <a16:creationId xmlns:a16="http://schemas.microsoft.com/office/drawing/2014/main" id="{D0511ECE-2029-2330-AE42-B9A0659E074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4000" contrast="-1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0175" y="1425178"/>
            <a:ext cx="6343650" cy="3568304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FD89120-FB51-448F-837D-1EB3510A02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ru-RU" dirty="0">
                <a:solidFill>
                  <a:schemeClr val="accent3"/>
                </a:solidFill>
              </a:rPr>
              <a:t>За втори поток</a:t>
            </a:r>
          </a:p>
          <a:p>
            <a:pPr marL="740664" lvl="1" indent="-283464">
              <a:spcBef>
                <a:spcPts val="0"/>
              </a:spcBef>
            </a:pPr>
            <a:r>
              <a:rPr lang="ru-RU" dirty="0"/>
              <a:t>Създайте с помощта на </a:t>
            </a:r>
            <a:r>
              <a:rPr lang="ru-RU" dirty="0">
                <a:latin typeface="Sofia Sans" pitchFamily="2" charset="0"/>
              </a:rPr>
              <a:t>BoxGeometry</a:t>
            </a:r>
            <a:r>
              <a:rPr lang="ru-RU" dirty="0"/>
              <a:t> изглед</a:t>
            </a:r>
            <a:br>
              <a:rPr lang="ru-RU" dirty="0"/>
            </a:br>
            <a:r>
              <a:rPr lang="ru-RU" dirty="0"/>
              <a:t>на кинозала отвътре. 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1688693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red and white striped container with popcorn&#10;&#10;Description automatically generated">
            <a:extLst>
              <a:ext uri="{FF2B5EF4-FFF2-40B4-BE49-F238E27FC236}">
                <a16:creationId xmlns:a16="http://schemas.microsoft.com/office/drawing/2014/main" id="{DDECDBC1-BABC-3742-9641-38337FEA187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37739">
            <a:off x="6684737" y="555936"/>
            <a:ext cx="1921736" cy="2873623"/>
          </a:xfrm>
          <a:prstGeom prst="rect">
            <a:avLst/>
          </a:prstGeom>
        </p:spPr>
      </p:pic>
      <p:pic>
        <p:nvPicPr>
          <p:cNvPr id="7" name="Picture 6" descr="A black background with white lines&#10;&#10;Description automatically generated">
            <a:extLst>
              <a:ext uri="{FF2B5EF4-FFF2-40B4-BE49-F238E27FC236}">
                <a16:creationId xmlns:a16="http://schemas.microsoft.com/office/drawing/2014/main" id="{35045221-A1AF-6D2E-9368-19207C18AB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978735">
            <a:off x="6351976" y="3653178"/>
            <a:ext cx="2067792" cy="1033896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010A02-7F22-4F04-9957-57B7A1136E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За двата потока</a:t>
            </a:r>
          </a:p>
          <a:p>
            <a:pPr lvl="1"/>
            <a:r>
              <a:rPr lang="ru-RU" dirty="0"/>
              <a:t>Не се изисква детайлност при</a:t>
            </a:r>
            <a:br>
              <a:rPr lang="ru-RU" dirty="0"/>
            </a:br>
            <a:r>
              <a:rPr lang="ru-RU" dirty="0"/>
              <a:t>създаването на сградата/залата. </a:t>
            </a:r>
          </a:p>
          <a:p>
            <a:pPr lvl="1"/>
            <a:r>
              <a:rPr lang="ru-RU" dirty="0"/>
              <a:t>Столовете може да са просто</a:t>
            </a:r>
            <a:br>
              <a:rPr lang="ru-RU" dirty="0"/>
            </a:br>
            <a:r>
              <a:rPr lang="ru-RU" dirty="0"/>
              <a:t>паралелепипеди.</a:t>
            </a:r>
          </a:p>
          <a:p>
            <a:pPr lvl="1"/>
            <a:r>
              <a:rPr lang="ru-RU" dirty="0"/>
              <a:t>Надписи и светлини не са задължителни. </a:t>
            </a:r>
          </a:p>
          <a:p>
            <a:pPr lvl="1"/>
            <a:r>
              <a:rPr lang="ru-RU" dirty="0"/>
              <a:t>Това са просто примерни изображения. </a:t>
            </a:r>
          </a:p>
          <a:p>
            <a:pPr lvl="1"/>
            <a:r>
              <a:rPr lang="ru-RU" dirty="0"/>
              <a:t>Цветовете на елементите следва да са</a:t>
            </a:r>
            <a:br>
              <a:rPr lang="ru-RU" dirty="0"/>
            </a:br>
            <a:r>
              <a:rPr lang="ru-RU" dirty="0"/>
              <a:t>заимствани от преобладаващите</a:t>
            </a:r>
            <a:br>
              <a:rPr lang="ru-RU" dirty="0"/>
            </a:br>
            <a:r>
              <a:rPr lang="ru-RU" dirty="0"/>
              <a:t>цветове на плаката на съответния</a:t>
            </a:r>
            <a:br>
              <a:rPr lang="ru-RU" dirty="0"/>
            </a:br>
            <a:r>
              <a:rPr lang="ru-RU" dirty="0"/>
              <a:t>филм, според разпределението по групи.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813389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5209391"/>
              </p:ext>
            </p:extLst>
          </p:nvPr>
        </p:nvGraphicFramePr>
        <p:xfrm>
          <a:off x="857250" y="2743200"/>
          <a:ext cx="7486650" cy="2057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0398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468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bg-BG" sz="2100" b="1" kern="1200" dirty="0">
                          <a:solidFill>
                            <a:schemeClr val="bg1"/>
                          </a:solidFill>
                          <a:effectLst/>
                          <a:latin typeface="Sofia Sans" pitchFamily="2" charset="0"/>
                          <a:ea typeface="Open Sans Light" pitchFamily="2" charset="0"/>
                          <a:cs typeface="Open Sans Light" pitchFamily="2" charset="0"/>
                        </a:rPr>
                        <a:t>Група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bg-BG" sz="2100" b="1" kern="1200" dirty="0">
                          <a:solidFill>
                            <a:schemeClr val="bg1"/>
                          </a:solidFill>
                          <a:effectLst/>
                          <a:latin typeface="Sofia Sans" pitchFamily="2" charset="0"/>
                          <a:ea typeface="Open Sans Light" pitchFamily="2" charset="0"/>
                          <a:cs typeface="Open Sans Light" pitchFamily="2" charset="0"/>
                        </a:rPr>
                        <a:t>Филм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bg-BG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Tron: </a:t>
                      </a:r>
                      <a:r>
                        <a:rPr lang="bg-BG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Арес</a:t>
                      </a:r>
                      <a:r>
                        <a:rPr lang="en-US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 (</a:t>
                      </a:r>
                      <a:r>
                        <a:rPr lang="en-GB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Tron: Ares)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bg-BG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6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1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Голо</a:t>
                      </a:r>
                      <a:r>
                        <a:rPr lang="en-US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 </a:t>
                      </a:r>
                      <a:r>
                        <a:rPr lang="en-US" sz="21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оръжие</a:t>
                      </a:r>
                      <a:r>
                        <a:rPr lang="en-US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 (The Naked Gun)</a:t>
                      </a:r>
                      <a:endParaRPr lang="bg-BG" sz="21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Sofia Sans Semi Condensed Light" pitchFamily="2" charset="0"/>
                        <a:ea typeface="Open Sans Light" pitchFamily="2" charset="0"/>
                        <a:cs typeface="Open Sans Light" pitchFamily="2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bg-BG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7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Дългата разходка</a:t>
                      </a:r>
                      <a:r>
                        <a:rPr lang="en-US" sz="210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 </a:t>
                      </a:r>
                      <a:r>
                        <a:rPr lang="en-GB" sz="210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(</a:t>
                      </a:r>
                      <a:r>
                        <a:rPr lang="en-GB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The Long Walk</a:t>
                      </a:r>
                      <a:r>
                        <a:rPr lang="en-US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)</a:t>
                      </a:r>
                      <a:endParaRPr lang="en-GB" sz="21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Sofia Sans Semi Condensed Light" pitchFamily="2" charset="0"/>
                        <a:ea typeface="Open Sans Light" pitchFamily="2" charset="0"/>
                        <a:cs typeface="Open Sans Light" pitchFamily="2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bg-BG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Битка</a:t>
                      </a:r>
                      <a:r>
                        <a:rPr lang="en-US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 </a:t>
                      </a:r>
                      <a:r>
                        <a:rPr lang="en-US" sz="21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след</a:t>
                      </a:r>
                      <a:r>
                        <a:rPr lang="en-US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 </a:t>
                      </a:r>
                      <a:r>
                        <a:rPr lang="en-US" sz="21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битка</a:t>
                      </a:r>
                      <a:r>
                        <a:rPr lang="en-US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 (One Battle After Another)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378008"/>
              </p:ext>
            </p:extLst>
          </p:nvPr>
        </p:nvGraphicFramePr>
        <p:xfrm>
          <a:off x="857250" y="285750"/>
          <a:ext cx="7486651" cy="2324624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084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023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3991">
                <a:tc>
                  <a:txBody>
                    <a:bodyPr/>
                    <a:lstStyle/>
                    <a:p>
                      <a:r>
                        <a:rPr lang="bg-BG" sz="2100" kern="1200" dirty="0">
                          <a:solidFill>
                            <a:schemeClr val="bg1"/>
                          </a:solidFill>
                          <a:effectLst/>
                          <a:latin typeface="Sofia Sans" pitchFamily="2" charset="0"/>
                          <a:ea typeface="Open Sans Light" pitchFamily="2" charset="0"/>
                          <a:cs typeface="Open Sans Light" pitchFamily="2" charset="0"/>
                        </a:rPr>
                        <a:t>Група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bg-BG" sz="2100" kern="1200" dirty="0">
                          <a:solidFill>
                            <a:schemeClr val="bg1"/>
                          </a:solidFill>
                          <a:effectLst/>
                          <a:latin typeface="Sofia Sans" pitchFamily="2" charset="0"/>
                          <a:ea typeface="Open Sans Light" pitchFamily="2" charset="0"/>
                          <a:cs typeface="Open Sans Light" pitchFamily="2" charset="0"/>
                        </a:rPr>
                        <a:t>Филм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8660">
                <a:tc>
                  <a:txBody>
                    <a:bodyPr/>
                    <a:lstStyle/>
                    <a:p>
                      <a:r>
                        <a:rPr lang="bg-BG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Заклинанието 4: Последно причастие</a:t>
                      </a:r>
                      <a:r>
                        <a:rPr lang="en-US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 (</a:t>
                      </a:r>
                      <a:r>
                        <a:rPr lang="en-GB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The Conjuring: Last Rites</a:t>
                      </a:r>
                      <a:r>
                        <a:rPr lang="en-US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)</a:t>
                      </a:r>
                      <a:endParaRPr lang="bg-BG" sz="21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Sofia Sans Semi Condensed Light" pitchFamily="2" charset="0"/>
                        <a:ea typeface="Open Sans Light" pitchFamily="2" charset="0"/>
                        <a:cs typeface="Open Sans Light" pitchFamily="2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3991">
                <a:tc>
                  <a:txBody>
                    <a:bodyPr/>
                    <a:lstStyle/>
                    <a:p>
                      <a:r>
                        <a:rPr lang="bg-BG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Ф1</a:t>
                      </a:r>
                      <a:r>
                        <a:rPr lang="en-US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 </a:t>
                      </a:r>
                      <a:r>
                        <a:rPr lang="bg-BG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Филмът (</a:t>
                      </a:r>
                      <a:r>
                        <a:rPr lang="en-GB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F1: The Movie)</a:t>
                      </a:r>
                      <a:endParaRPr lang="bg-BG" sz="21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Sofia Sans Semi Condensed Light" pitchFamily="2" charset="0"/>
                        <a:ea typeface="Open Sans Light" pitchFamily="2" charset="0"/>
                        <a:cs typeface="Open Sans Light" pitchFamily="2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3991">
                <a:tc>
                  <a:txBody>
                    <a:bodyPr/>
                    <a:lstStyle/>
                    <a:p>
                      <a:r>
                        <a:rPr lang="bg-BG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Черният телефон 2</a:t>
                      </a:r>
                      <a:r>
                        <a:rPr lang="en-US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 (Black Phone 2)</a:t>
                      </a:r>
                      <a:endParaRPr lang="bg-BG" sz="21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Sofia Sans Semi Condensed Light" pitchFamily="2" charset="0"/>
                        <a:ea typeface="Open Sans Light" pitchFamily="2" charset="0"/>
                        <a:cs typeface="Open Sans Light" pitchFamily="2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3991">
                <a:tc>
                  <a:txBody>
                    <a:bodyPr/>
                    <a:lstStyle/>
                    <a:p>
                      <a:r>
                        <a:rPr lang="bg-BG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4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bg-BG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Лошите момчета 2</a:t>
                      </a:r>
                      <a:r>
                        <a:rPr lang="en-US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 </a:t>
                      </a:r>
                      <a:r>
                        <a:rPr lang="en-GB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(The Bad Guys 2</a:t>
                      </a:r>
                      <a:r>
                        <a:rPr lang="en-US" sz="2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Sofia Sans Semi Condensed Light" pitchFamily="2" charset="0"/>
                          <a:ea typeface="Open Sans Light" pitchFamily="2" charset="0"/>
                          <a:cs typeface="Open Sans Light" pitchFamily="2" charset="0"/>
                        </a:rPr>
                        <a:t>)</a:t>
                      </a:r>
                      <a:endParaRPr lang="en-GB" sz="21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Sofia Sans Semi Condensed Light" pitchFamily="2" charset="0"/>
                        <a:ea typeface="Open Sans Light" pitchFamily="2" charset="0"/>
                        <a:cs typeface="Open Sans Light" pitchFamily="2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24616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Предаване</a:t>
            </a:r>
            <a:endParaRPr lang="en-US" dirty="0"/>
          </a:p>
          <a:p>
            <a:pPr lvl="1"/>
            <a:r>
              <a:rPr lang="bg-BG" dirty="0"/>
              <a:t>Решението е файл с име </a:t>
            </a:r>
            <a:r>
              <a:rPr lang="en-US" dirty="0">
                <a:solidFill>
                  <a:srgbClr val="FF0000"/>
                </a:solidFill>
                <a:latin typeface="Sofia Sans" pitchFamily="2" charset="0"/>
              </a:rPr>
              <a:t>a01-nnnnnnnnnn.html</a:t>
            </a:r>
            <a:r>
              <a:rPr lang="en-US" dirty="0"/>
              <a:t>,</a:t>
            </a:r>
            <a:br>
              <a:rPr lang="bg-BG" dirty="0"/>
            </a:br>
            <a:r>
              <a:rPr lang="bg-BG" dirty="0"/>
              <a:t>където </a:t>
            </a:r>
            <a:r>
              <a:rPr lang="en-US" dirty="0" err="1">
                <a:solidFill>
                  <a:srgbClr val="FF0000"/>
                </a:solidFill>
                <a:latin typeface="Sofia Sans" pitchFamily="2" charset="0"/>
              </a:rPr>
              <a:t>nnnnnnnnnn</a:t>
            </a:r>
            <a:r>
              <a:rPr lang="bg-BG" dirty="0"/>
              <a:t> е факултетният номер</a:t>
            </a:r>
          </a:p>
          <a:p>
            <a:pPr lvl="1"/>
            <a:r>
              <a:rPr lang="bg-BG" dirty="0"/>
              <a:t>Предава се през Мудъл</a:t>
            </a:r>
          </a:p>
          <a:p>
            <a:r>
              <a:rPr lang="bg-BG" dirty="0"/>
              <a:t>Срок</a:t>
            </a:r>
            <a:endParaRPr lang="en-US" dirty="0"/>
          </a:p>
          <a:p>
            <a:pPr lvl="1"/>
            <a:r>
              <a:rPr lang="bg-BG" dirty="0"/>
              <a:t>от 00:00 на 1</a:t>
            </a:r>
            <a:r>
              <a:rPr lang="en-US" dirty="0"/>
              <a:t>3</a:t>
            </a:r>
            <a:r>
              <a:rPr lang="bg-BG" dirty="0"/>
              <a:t>.10.202</a:t>
            </a:r>
            <a:r>
              <a:rPr lang="en-US" dirty="0"/>
              <a:t>5</a:t>
            </a:r>
            <a:r>
              <a:rPr lang="bg-BG" dirty="0"/>
              <a:t> г.</a:t>
            </a:r>
          </a:p>
          <a:p>
            <a:pPr lvl="1"/>
            <a:r>
              <a:rPr lang="bg-BG" dirty="0"/>
              <a:t>до 23:59 на </a:t>
            </a:r>
            <a:r>
              <a:rPr lang="en-US" dirty="0">
                <a:solidFill>
                  <a:srgbClr val="FF0000"/>
                </a:solidFill>
                <a:latin typeface="Sofia Sans" pitchFamily="2" charset="0"/>
              </a:rPr>
              <a:t>19</a:t>
            </a:r>
            <a:r>
              <a:rPr lang="bg-BG" dirty="0">
                <a:solidFill>
                  <a:srgbClr val="FF0000"/>
                </a:solidFill>
                <a:latin typeface="Sofia Sans" pitchFamily="2" charset="0"/>
              </a:rPr>
              <a:t>.10.202</a:t>
            </a:r>
            <a:r>
              <a:rPr lang="en-US" dirty="0">
                <a:solidFill>
                  <a:srgbClr val="FF0000"/>
                </a:solidFill>
                <a:latin typeface="Sofia Sans" pitchFamily="2" charset="0"/>
              </a:rPr>
              <a:t>5</a:t>
            </a:r>
            <a:r>
              <a:rPr lang="bg-BG" dirty="0"/>
              <a:t> г.</a:t>
            </a:r>
          </a:p>
        </p:txBody>
      </p:sp>
    </p:spTree>
    <p:extLst>
      <p:ext uri="{BB962C8B-B14F-4D97-AF65-F5344CB8AC3E}">
        <p14:creationId xmlns:p14="http://schemas.microsoft.com/office/powerpoint/2010/main" val="39612860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push dir="u"/>
  </p:transition>
</p:sld>
</file>

<file path=ppt/theme/theme1.xml><?xml version="1.0" encoding="utf-8"?>
<a:theme xmlns:a="http://schemas.openxmlformats.org/drawingml/2006/main" name="Theme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68C00AC4-53BF-41C8-AF17-A38A4862CFC3}" vid="{7CB7B12D-64B7-41BE-BBE9-200BAEF2E5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0</TotalTime>
  <Words>375</Words>
  <Application>Microsoft Office PowerPoint</Application>
  <PresentationFormat>On-screen Show (16:9)</PresentationFormat>
  <Paragraphs>57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Roboto Light</vt:lpstr>
      <vt:lpstr>Arial</vt:lpstr>
      <vt:lpstr>Sofia Sans ExtraBold</vt:lpstr>
      <vt:lpstr>Calibri</vt:lpstr>
      <vt:lpstr>Sofia Sans</vt:lpstr>
      <vt:lpstr>Roboto</vt:lpstr>
      <vt:lpstr>Open Sans Light</vt:lpstr>
      <vt:lpstr>Open Sans</vt:lpstr>
      <vt:lpstr>Roboto SemiBold</vt:lpstr>
      <vt:lpstr>Sofia Sans Semi Condensed Light</vt:lpstr>
      <vt:lpstr>Theme1</vt:lpstr>
      <vt:lpstr>PowerPoint Presentation</vt:lpstr>
      <vt:lpstr>Киномания</vt:lpstr>
      <vt:lpstr>Първите 3 са почти невъзможни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Допълнителни изисквания</vt:lpstr>
      <vt:lpstr>Край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2025-10-01T11:57:36Z</dcterms:created>
  <dcterms:modified xsi:type="dcterms:W3CDTF">2025-10-01T12:11:56Z</dcterms:modified>
</cp:coreProperties>
</file>

<file path=docProps/thumbnail.jpeg>
</file>